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Ubuntu"/>
      <p:regular r:id="rId23"/>
      <p:bold r:id="rId24"/>
      <p:italic r:id="rId25"/>
      <p:boldItalic r:id="rId26"/>
    </p:embeddedFont>
    <p:embeddedFont>
      <p:font typeface="Roboto Medium"/>
      <p:regular r:id="rId27"/>
      <p:bold r:id="rId28"/>
      <p:italic r:id="rId29"/>
      <p:boldItalic r:id="rId30"/>
    </p:embeddedFont>
    <p:embeddedFont>
      <p:font typeface="Quattrocento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Ubuntu-bold.fntdata"/><Relationship Id="rId23" Type="http://schemas.openxmlformats.org/officeDocument/2006/relationships/font" Target="fonts/Ubuntu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Ubuntu-boldItalic.fntdata"/><Relationship Id="rId25" Type="http://schemas.openxmlformats.org/officeDocument/2006/relationships/font" Target="fonts/Ubuntu-italic.fntdata"/><Relationship Id="rId28" Type="http://schemas.openxmlformats.org/officeDocument/2006/relationships/font" Target="fonts/RobotoMedium-bold.fntdata"/><Relationship Id="rId27" Type="http://schemas.openxmlformats.org/officeDocument/2006/relationships/font" Target="fonts/RobotoMedium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QuattrocentoSans-regular.fntdata"/><Relationship Id="rId30" Type="http://schemas.openxmlformats.org/officeDocument/2006/relationships/font" Target="fonts/RobotoMedium-boldItalic.fntdata"/><Relationship Id="rId11" Type="http://schemas.openxmlformats.org/officeDocument/2006/relationships/slide" Target="slides/slide5.xml"/><Relationship Id="rId33" Type="http://schemas.openxmlformats.org/officeDocument/2006/relationships/font" Target="fonts/QuattrocentoSans-italic.fntdata"/><Relationship Id="rId10" Type="http://schemas.openxmlformats.org/officeDocument/2006/relationships/slide" Target="slides/slide4.xml"/><Relationship Id="rId32" Type="http://schemas.openxmlformats.org/officeDocument/2006/relationships/font" Target="fonts/Quattrocento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Quattrocento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3197179b13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3197179b13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b02adbfb2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b02adbfb2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5aa5514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5aa5514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b02adbfb2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b02adbfb2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87b0d04571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87b0d04571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87b0d0457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87b0d0457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f53d6d50d_0_2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5f53d6d50d_0_2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02adbfb2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b02adbfb2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7b0d0457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87b0d0457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7b0d0457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7b0d0457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7b0d0457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87b0d0457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3197179b13_0_3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3197179b13_0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8b8e87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8b8e87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7b0d0457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7b0d0457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3ea42f55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83ea42f55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b02adbfb2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b02adbfb2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371600" y="3028950"/>
            <a:ext cx="64008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685800" y="1429279"/>
            <a:ext cx="7772400" cy="1329000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5400"/>
              <a:buFont typeface="Calibri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457200" y="749048"/>
            <a:ext cx="8229600" cy="8052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5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73075" y="1504951"/>
            <a:ext cx="8229600" cy="27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457200" y="749046"/>
            <a:ext cx="8229600" cy="6606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5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73075" y="1428751"/>
            <a:ext cx="8229600" cy="27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457200" y="749046"/>
            <a:ext cx="8229600" cy="6036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/>
          <p:nvPr>
            <p:ph idx="2" type="chart"/>
          </p:nvPr>
        </p:nvSpPr>
        <p:spPr>
          <a:xfrm>
            <a:off x="1295400" y="1524000"/>
            <a:ext cx="6553200" cy="30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722325" y="3914775"/>
            <a:ext cx="7772400" cy="7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5000"/>
              <a:buFont typeface="Calibri"/>
              <a:buNone/>
              <a:defRPr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722325" y="785036"/>
            <a:ext cx="7772400" cy="2748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457200" y="749046"/>
            <a:ext cx="8229600" cy="6036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57200" y="13525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800600" y="13525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81000" y="825249"/>
            <a:ext cx="8229600" cy="8193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/>
            </a:lvl1pPr>
            <a:lvl2pPr indent="0" lvl="1" marL="0" rtl="0" algn="ctr">
              <a:spcBef>
                <a:spcPts val="0"/>
              </a:spcBef>
              <a:buNone/>
              <a:defRPr/>
            </a:lvl2pPr>
            <a:lvl3pPr indent="0" lvl="2" marL="0" rtl="0" algn="ctr">
              <a:spcBef>
                <a:spcPts val="0"/>
              </a:spcBef>
              <a:buNone/>
              <a:defRPr/>
            </a:lvl3pPr>
            <a:lvl4pPr indent="0" lvl="3" marL="0" rtl="0" algn="ctr">
              <a:spcBef>
                <a:spcPts val="0"/>
              </a:spcBef>
              <a:buNone/>
              <a:defRPr/>
            </a:lvl4pPr>
            <a:lvl5pPr indent="0" lvl="4" marL="0" rtl="0" algn="ctr">
              <a:spcBef>
                <a:spcPts val="0"/>
              </a:spcBef>
              <a:buNone/>
              <a:defRPr/>
            </a:lvl5pPr>
            <a:lvl6pPr indent="0" lvl="5" marL="0" rtl="0" algn="ctr">
              <a:spcBef>
                <a:spcPts val="0"/>
              </a:spcBef>
              <a:buNone/>
              <a:defRPr/>
            </a:lvl6pPr>
            <a:lvl7pPr indent="0" lvl="6" marL="0" rtl="0" algn="ctr">
              <a:spcBef>
                <a:spcPts val="0"/>
              </a:spcBef>
              <a:buNone/>
              <a:defRPr/>
            </a:lvl7pPr>
            <a:lvl8pPr indent="0" lvl="7" marL="0" rtl="0" algn="ctr">
              <a:spcBef>
                <a:spcPts val="0"/>
              </a:spcBef>
              <a:buNone/>
              <a:defRPr/>
            </a:lvl8pPr>
            <a:lvl9pPr indent="0" lvl="8" marL="0" rt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○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■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2.jp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152900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381000" y="901449"/>
            <a:ext cx="8229600" cy="819300"/>
          </a:xfrm>
          <a:prstGeom prst="rect">
            <a:avLst/>
          </a:prstGeom>
          <a:noFill/>
          <a:ln>
            <a:noFill/>
          </a:ln>
        </p:spPr>
        <p:txBody>
          <a:bodyPr anchorCtr="1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91CA6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791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213578" y="4767263"/>
            <a:ext cx="685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8966569" y="1"/>
            <a:ext cx="177600" cy="5143500"/>
          </a:xfrm>
          <a:prstGeom prst="rect">
            <a:avLst/>
          </a:prstGeom>
          <a:gradFill>
            <a:gsLst>
              <a:gs pos="0">
                <a:srgbClr val="68AA3D"/>
              </a:gs>
              <a:gs pos="50000">
                <a:srgbClr val="77AD53"/>
              </a:gs>
              <a:gs pos="100000">
                <a:schemeClr val="accent1"/>
              </a:gs>
            </a:gsLst>
            <a:lin ang="16200038" scaled="0"/>
          </a:gradFill>
          <a:ln cap="flat" cmpd="sng" w="9525">
            <a:solidFill>
              <a:srgbClr val="91CA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40435" l="55974" r="0" t="16401"/>
          <a:stretch/>
        </p:blipFill>
        <p:spPr>
          <a:xfrm>
            <a:off x="5589297" y="44350"/>
            <a:ext cx="3377275" cy="82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2">
            <a:alphaModFix/>
          </a:blip>
          <a:srcRect b="40435" l="0" r="45527" t="16401"/>
          <a:stretch/>
        </p:blipFill>
        <p:spPr>
          <a:xfrm>
            <a:off x="0" y="44350"/>
            <a:ext cx="4178575" cy="827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bit.ly/3UhJ76U" TargetMode="External"/><Relationship Id="rId4" Type="http://schemas.openxmlformats.org/officeDocument/2006/relationships/hyperlink" Target="mailto:adeitraining@updconsulting.com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hyperlink" Target="https://www.isbe.net/Documents/CCSSO-DILO-simulation-resources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hyperlink" Target="https://journalofleadershiped.org/wp-content/uploads/2019/01/0879speed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subTitle"/>
          </p:nvPr>
        </p:nvSpPr>
        <p:spPr>
          <a:xfrm>
            <a:off x="564776" y="3181348"/>
            <a:ext cx="52713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"/>
              <a:t>ADEI Community of Practice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"/>
              <a:t>Semester 2, Session 1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</a:pPr>
            <a:r>
              <a:rPr i="1" lang="en" sz="1800">
                <a:solidFill>
                  <a:schemeClr val="accent3"/>
                </a:solidFill>
              </a:rPr>
              <a:t>February 6,</a:t>
            </a:r>
            <a:r>
              <a:rPr i="1" lang="en" sz="1800">
                <a:solidFill>
                  <a:schemeClr val="accent3"/>
                </a:solidFill>
              </a:rPr>
              <a:t> 2024</a:t>
            </a:r>
            <a:endParaRPr/>
          </a:p>
        </p:txBody>
      </p:sp>
      <p:sp>
        <p:nvSpPr>
          <p:cNvPr id="118" name="Google Shape;118;p24"/>
          <p:cNvSpPr txBox="1"/>
          <p:nvPr>
            <p:ph type="ctrTitle"/>
          </p:nvPr>
        </p:nvSpPr>
        <p:spPr>
          <a:xfrm>
            <a:off x="0" y="1734075"/>
            <a:ext cx="5697000" cy="1329000"/>
          </a:xfrm>
          <a:prstGeom prst="rect">
            <a:avLst/>
          </a:prstGeom>
          <a:noFill/>
          <a:ln>
            <a:noFill/>
          </a:ln>
        </p:spPr>
        <p:txBody>
          <a:bodyPr anchorCtr="1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CA6B"/>
              </a:buClr>
              <a:buSzPts val="5400"/>
              <a:buFont typeface="Calibri"/>
              <a:buNone/>
            </a:pPr>
            <a:r>
              <a:rPr lang="en"/>
              <a:t>Student Leadership in Adult Education</a:t>
            </a:r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5836075" y="1653100"/>
            <a:ext cx="2928900" cy="3037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While We Wait  to Get Started…</a:t>
            </a:r>
            <a:endParaRPr b="1"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Rename yourself &lt;Your Name, Pronouns, Program Name&gt;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 distractions to a minimum &lt;close other tabs, put away phone&gt;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able, keep video on and audio muted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Calibri"/>
              <a:buAutoNum type="arabicPeriod"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Turn on CC, if needed.</a:t>
            </a:r>
            <a:endParaRPr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457200" y="749046"/>
            <a:ext cx="8229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Your Students</a:t>
            </a:r>
            <a:endParaRPr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0" y="1534125"/>
            <a:ext cx="3847200" cy="660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Raise Awareness</a:t>
            </a:r>
            <a:endParaRPr/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9500" y="1531652"/>
            <a:ext cx="4687309" cy="26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 txBox="1"/>
          <p:nvPr>
            <p:ph type="title"/>
          </p:nvPr>
        </p:nvSpPr>
        <p:spPr>
          <a:xfrm>
            <a:off x="457200" y="4254246"/>
            <a:ext cx="8229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the Opportunities</a:t>
            </a:r>
            <a:endParaRPr/>
          </a:p>
        </p:txBody>
      </p:sp>
      <p:pic>
        <p:nvPicPr>
          <p:cNvPr id="241" name="Google Shape;2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95446"/>
            <a:ext cx="3694700" cy="207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457200" y="749046"/>
            <a:ext cx="8229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Journey Mapping</a:t>
            </a:r>
            <a:endParaRPr/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 b="0" l="0" r="0" t="67239"/>
          <a:stretch/>
        </p:blipFill>
        <p:spPr>
          <a:xfrm>
            <a:off x="152400" y="3677600"/>
            <a:ext cx="4904100" cy="13896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8" name="Google Shape;248;p34"/>
          <p:cNvPicPr preferRelativeResize="0"/>
          <p:nvPr/>
        </p:nvPicPr>
        <p:blipFill rotWithShape="1">
          <a:blip r:embed="rId3">
            <a:alphaModFix/>
          </a:blip>
          <a:srcRect b="44927" l="0" r="0" t="0"/>
          <a:stretch/>
        </p:blipFill>
        <p:spPr>
          <a:xfrm>
            <a:off x="152400" y="1417551"/>
            <a:ext cx="4904100" cy="23362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9" name="Google Shape;249;p34"/>
          <p:cNvPicPr preferRelativeResize="0"/>
          <p:nvPr/>
        </p:nvPicPr>
        <p:blipFill rotWithShape="1">
          <a:blip r:embed="rId4">
            <a:alphaModFix/>
          </a:blip>
          <a:srcRect b="15414" l="6335" r="6873" t="11597"/>
          <a:stretch/>
        </p:blipFill>
        <p:spPr>
          <a:xfrm rot="-6">
            <a:off x="4186040" y="2459326"/>
            <a:ext cx="4706396" cy="263967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0" name="Google Shape;250;p34"/>
          <p:cNvPicPr preferRelativeResize="0"/>
          <p:nvPr/>
        </p:nvPicPr>
        <p:blipFill rotWithShape="1">
          <a:blip r:embed="rId5">
            <a:alphaModFix/>
          </a:blip>
          <a:srcRect b="-8" l="0" r="0" t="10985"/>
          <a:stretch/>
        </p:blipFill>
        <p:spPr>
          <a:xfrm>
            <a:off x="3788200" y="1405174"/>
            <a:ext cx="5093474" cy="21784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/>
          <p:nvPr>
            <p:ph type="title"/>
          </p:nvPr>
        </p:nvSpPr>
        <p:spPr>
          <a:xfrm>
            <a:off x="457200" y="749046"/>
            <a:ext cx="8229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 Together!</a:t>
            </a:r>
            <a:endParaRPr/>
          </a:p>
        </p:txBody>
      </p:sp>
      <p:sp>
        <p:nvSpPr>
          <p:cNvPr id="256" name="Google Shape;256;p35"/>
          <p:cNvSpPr txBox="1"/>
          <p:nvPr>
            <p:ph idx="1" type="body"/>
          </p:nvPr>
        </p:nvSpPr>
        <p:spPr>
          <a:xfrm>
            <a:off x="148975" y="1503100"/>
            <a:ext cx="42705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Map </a:t>
            </a:r>
            <a:r>
              <a:rPr b="1" lang="en" sz="2400"/>
              <a:t>Major Events Like:</a:t>
            </a:r>
            <a:endParaRPr b="1" sz="24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Getting Ready for the Day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Transportation to Work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Your Workday in a Nutshell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Transportation from Work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Extra Duties &amp; Activities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•"/>
            </a:pPr>
            <a:r>
              <a:rPr lang="en" sz="2000"/>
              <a:t>Winding Down from the Day</a:t>
            </a:r>
            <a:endParaRPr sz="2000"/>
          </a:p>
        </p:txBody>
      </p:sp>
      <p:sp>
        <p:nvSpPr>
          <p:cNvPr id="257" name="Google Shape;257;p35"/>
          <p:cNvSpPr txBox="1"/>
          <p:nvPr>
            <p:ph idx="1" type="body"/>
          </p:nvPr>
        </p:nvSpPr>
        <p:spPr>
          <a:xfrm>
            <a:off x="3965750" y="1333450"/>
            <a:ext cx="4711500" cy="273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Ask Yourself Probing Questions </a:t>
            </a:r>
            <a:r>
              <a:rPr b="1" lang="en" sz="2400"/>
              <a:t>Like:</a:t>
            </a:r>
            <a:endParaRPr b="1" sz="24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i="1" lang="en" sz="1800"/>
              <a:t>What is essential to making my day successful? How do I navigate the day when those essentials aren’t met?</a:t>
            </a:r>
            <a:endParaRPr i="1"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i="1" lang="en" sz="1800"/>
              <a:t>What</a:t>
            </a:r>
            <a:r>
              <a:rPr i="1" lang="en" sz="1800"/>
              <a:t> brings me joy / what are major stressors during my day? </a:t>
            </a:r>
            <a:endParaRPr i="1" sz="18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i="1" lang="en" sz="1800"/>
              <a:t>What might be the same and different In my </a:t>
            </a:r>
            <a:r>
              <a:rPr i="1" lang="en" sz="1800"/>
              <a:t>journey</a:t>
            </a:r>
            <a:r>
              <a:rPr i="1" lang="en" sz="1800"/>
              <a:t> map versus others’ maps?</a:t>
            </a:r>
            <a:endParaRPr i="1" sz="1800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i="1" lang="en" sz="1800"/>
              <a:t>Where do I feel the most and least amount of power and control in my daily activities?</a:t>
            </a:r>
            <a:endParaRPr i="1"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/>
          <p:nvPr/>
        </p:nvSpPr>
        <p:spPr>
          <a:xfrm>
            <a:off x="2766275" y="890700"/>
            <a:ext cx="6118500" cy="200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Reflect on the Process and Prepare to ACT</a:t>
            </a:r>
            <a:endParaRPr sz="4800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3">
            <a:alphaModFix/>
          </a:blip>
          <a:srcRect b="19233" l="14384" r="13693" t="20569"/>
          <a:stretch/>
        </p:blipFill>
        <p:spPr>
          <a:xfrm>
            <a:off x="346300" y="917842"/>
            <a:ext cx="2409450" cy="1976575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4" name="Google Shape;264;p36"/>
          <p:cNvSpPr txBox="1"/>
          <p:nvPr>
            <p:ph idx="1" type="body"/>
          </p:nvPr>
        </p:nvSpPr>
        <p:spPr>
          <a:xfrm>
            <a:off x="3070175" y="3252675"/>
            <a:ext cx="2820300" cy="1606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How might you do this process with a student to capture the most accurate map for them?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65" name="Google Shape;265;p36"/>
          <p:cNvSpPr txBox="1"/>
          <p:nvPr>
            <p:ph idx="1" type="body"/>
          </p:nvPr>
        </p:nvSpPr>
        <p:spPr>
          <a:xfrm>
            <a:off x="6041975" y="3252675"/>
            <a:ext cx="2820300" cy="1606200"/>
          </a:xfrm>
          <a:prstGeom prst="rect">
            <a:avLst/>
          </a:prstGeom>
          <a:solidFill>
            <a:schemeClr val="accent4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What parts will be most helpful to identifying leadership opportunities for your students?</a:t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98375" y="3252675"/>
            <a:ext cx="2820300" cy="1606200"/>
          </a:xfrm>
          <a:prstGeom prst="rect">
            <a:avLst/>
          </a:prstGeom>
          <a:solidFill>
            <a:schemeClr val="accent5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What did the Journey Mapping process reveal to you? Think HEAD - HEART - HANDS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/>
          <p:nvPr>
            <p:ph type="title"/>
          </p:nvPr>
        </p:nvSpPr>
        <p:spPr>
          <a:xfrm>
            <a:off x="104125" y="902225"/>
            <a:ext cx="8807700" cy="5727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HW</a:t>
            </a:r>
            <a:r>
              <a:rPr lang="en" sz="4800"/>
              <a:t>: </a:t>
            </a:r>
            <a:r>
              <a:rPr i="1" lang="en" sz="4800"/>
              <a:t>Journey Mapping Students</a:t>
            </a:r>
            <a:endParaRPr i="1" sz="4800"/>
          </a:p>
        </p:txBody>
      </p:sp>
      <p:sp>
        <p:nvSpPr>
          <p:cNvPr id="272" name="Google Shape;272;p37"/>
          <p:cNvSpPr/>
          <p:nvPr/>
        </p:nvSpPr>
        <p:spPr>
          <a:xfrm>
            <a:off x="82200" y="2226050"/>
            <a:ext cx="2787000" cy="2714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Strategically choose a student (or small group of students) that could most benefit from Student Leadership </a:t>
            </a:r>
            <a:r>
              <a:rPr b="1"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opportunities</a:t>
            </a:r>
            <a:r>
              <a:rPr b="1" lang="en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7"/>
          <p:cNvSpPr/>
          <p:nvPr/>
        </p:nvSpPr>
        <p:spPr>
          <a:xfrm>
            <a:off x="82200" y="1628900"/>
            <a:ext cx="2787000" cy="4749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1: 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7"/>
          <p:cNvSpPr/>
          <p:nvPr/>
        </p:nvSpPr>
        <p:spPr>
          <a:xfrm>
            <a:off x="3063704" y="2226050"/>
            <a:ext cx="2787000" cy="27141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Map their </a:t>
            </a:r>
            <a:r>
              <a:rPr b="1" lang="en" sz="2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journeys</a:t>
            </a:r>
            <a:r>
              <a:rPr b="1" lang="en" sz="2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by using suggested Major Events and Probing Questions from practice activity today. </a:t>
            </a:r>
            <a:endParaRPr b="1" sz="21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7"/>
          <p:cNvSpPr/>
          <p:nvPr/>
        </p:nvSpPr>
        <p:spPr>
          <a:xfrm>
            <a:off x="3063690" y="1628900"/>
            <a:ext cx="2787000" cy="4749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6045400" y="2226050"/>
            <a:ext cx="2787000" cy="27141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Be prepared to share your Journey Mapping </a:t>
            </a:r>
            <a:r>
              <a:rPr b="1"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b="1"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with your colleagues during the next CoP session on Tuesday, </a:t>
            </a:r>
            <a:r>
              <a:rPr b="1" lang="en" sz="2100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March 12th</a:t>
            </a:r>
            <a:r>
              <a:rPr b="1" lang="en" sz="21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6045180" y="1628904"/>
            <a:ext cx="2787000" cy="4749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STEP 3: </a:t>
            </a:r>
            <a:endParaRPr b="1" sz="2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/>
          <p:nvPr/>
        </p:nvSpPr>
        <p:spPr>
          <a:xfrm>
            <a:off x="2285875" y="6236450"/>
            <a:ext cx="9612900" cy="477000"/>
          </a:xfrm>
          <a:prstGeom prst="rect">
            <a:avLst/>
          </a:prstGeom>
          <a:solidFill>
            <a:srgbClr val="555555"/>
          </a:solidFill>
          <a:ln cap="flat" cmpd="sng" w="9525">
            <a:solidFill>
              <a:srgbClr val="203B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8"/>
          <p:cNvSpPr txBox="1"/>
          <p:nvPr/>
        </p:nvSpPr>
        <p:spPr>
          <a:xfrm>
            <a:off x="469450" y="2797800"/>
            <a:ext cx="2550600" cy="1693200"/>
          </a:xfrm>
          <a:prstGeom prst="rect">
            <a:avLst/>
          </a:prstGeom>
          <a:solidFill>
            <a:srgbClr val="A3D55D"/>
          </a:solidFill>
          <a:ln cap="flat" cmpd="sng" w="38100">
            <a:solidFill>
              <a:srgbClr val="5555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3232500" y="1152325"/>
            <a:ext cx="5313600" cy="3338700"/>
          </a:xfrm>
          <a:prstGeom prst="rect">
            <a:avLst/>
          </a:prstGeom>
          <a:solidFill>
            <a:srgbClr val="3EA8B8"/>
          </a:solidFill>
          <a:ln cap="flat" cmpd="sng" w="38100">
            <a:solidFill>
              <a:srgbClr val="5555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I dare to be powerful, to use my strength in the service of my vision, then it becomes less and less important whether I am afraid. </a:t>
            </a:r>
            <a:r>
              <a:rPr i="1" lang="en"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– Audre Lorde</a:t>
            </a:r>
            <a:endParaRPr i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rgbClr val="3EA8B8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i="1" sz="2100">
              <a:solidFill>
                <a:srgbClr val="3EA8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8"/>
          <p:cNvSpPr txBox="1"/>
          <p:nvPr/>
        </p:nvSpPr>
        <p:spPr>
          <a:xfrm>
            <a:off x="469575" y="1197600"/>
            <a:ext cx="2550600" cy="1600200"/>
          </a:xfrm>
          <a:prstGeom prst="rect">
            <a:avLst/>
          </a:prstGeom>
          <a:solidFill>
            <a:srgbClr val="A3D55D"/>
          </a:solidFill>
          <a:ln cap="flat" cmpd="sng" w="38100">
            <a:solidFill>
              <a:srgbClr val="5555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Your feedback is important. Please access our survey at:</a:t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500" u="sng">
                <a:solidFill>
                  <a:srgbClr val="FFF2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bit.ly/3UhJ76U</a:t>
            </a:r>
            <a:endParaRPr b="1" sz="2500">
              <a:solidFill>
                <a:srgbClr val="FFF2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8"/>
          <p:cNvSpPr/>
          <p:nvPr/>
        </p:nvSpPr>
        <p:spPr>
          <a:xfrm>
            <a:off x="596975" y="834076"/>
            <a:ext cx="2294400" cy="456300"/>
          </a:xfrm>
          <a:prstGeom prst="ellipse">
            <a:avLst/>
          </a:prstGeom>
          <a:solidFill>
            <a:srgbClr val="A3D55D"/>
          </a:solidFill>
          <a:ln cap="flat" cmpd="sng" w="28575">
            <a:solidFill>
              <a:srgbClr val="555555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900000" dist="2095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469575" y="4583750"/>
            <a:ext cx="4582800" cy="4770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b="1"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" sz="1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700" u="sng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adeitraining@updconsulting.com</a:t>
            </a:r>
            <a:r>
              <a:rPr b="1" lang="en" sz="17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mail icon" id="288" name="Google Shape;288;p38"/>
          <p:cNvPicPr preferRelativeResize="0"/>
          <p:nvPr/>
        </p:nvPicPr>
        <p:blipFill rotWithShape="1">
          <a:blip r:embed="rId5">
            <a:alphaModFix/>
          </a:blip>
          <a:srcRect b="28000" l="22058" r="18307" t="19268"/>
          <a:stretch/>
        </p:blipFill>
        <p:spPr>
          <a:xfrm>
            <a:off x="4148880" y="6185707"/>
            <a:ext cx="505143" cy="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8"/>
          <p:cNvSpPr txBox="1"/>
          <p:nvPr/>
        </p:nvSpPr>
        <p:spPr>
          <a:xfrm>
            <a:off x="4592775" y="6268825"/>
            <a:ext cx="73059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Send questions </a:t>
            </a:r>
            <a:r>
              <a:rPr lang="en" sz="2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i="0" lang="en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comments to adeitraining@updconsulting.com</a:t>
            </a:r>
            <a:endParaRPr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4708453" y="834075"/>
            <a:ext cx="2294400" cy="456300"/>
          </a:xfrm>
          <a:prstGeom prst="ellipse">
            <a:avLst/>
          </a:prstGeom>
          <a:solidFill>
            <a:srgbClr val="3EA8B8"/>
          </a:solidFill>
          <a:ln cap="flat" cmpd="sng" w="28575">
            <a:solidFill>
              <a:srgbClr val="555555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900000" dist="2095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INSPIRATION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2285875" y="6207164"/>
            <a:ext cx="1739700" cy="456300"/>
          </a:xfrm>
          <a:prstGeom prst="ellipse">
            <a:avLst/>
          </a:prstGeom>
          <a:solidFill>
            <a:srgbClr val="555555"/>
          </a:solidFill>
          <a:ln cap="flat" cmpd="sng" w="28575">
            <a:solidFill>
              <a:srgbClr val="A44C6E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900000" dist="2095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b="1"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5147400" y="4583750"/>
            <a:ext cx="3398700" cy="4617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NEXT SESSION</a:t>
            </a: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1" lang="en" sz="1800">
                <a:solidFill>
                  <a:srgbClr val="EAD1DC"/>
                </a:solidFill>
                <a:latin typeface="Calibri"/>
                <a:ea typeface="Calibri"/>
                <a:cs typeface="Calibri"/>
                <a:sym typeface="Calibri"/>
              </a:rPr>
              <a:t>March 12</a:t>
            </a:r>
            <a:r>
              <a:rPr b="1" lang="en" sz="1800">
                <a:solidFill>
                  <a:srgbClr val="EAD1DC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" sz="1800">
                <a:solidFill>
                  <a:srgbClr val="EAD1D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>
              <a:solidFill>
                <a:srgbClr val="EAD1D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0663" y="2947263"/>
            <a:ext cx="1487026" cy="148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9"/>
          <p:cNvSpPr txBox="1"/>
          <p:nvPr>
            <p:ph type="title"/>
          </p:nvPr>
        </p:nvSpPr>
        <p:spPr>
          <a:xfrm>
            <a:off x="457200" y="749046"/>
            <a:ext cx="8229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Journey Mapping: A Day in the LIfe of an AE Student</a:t>
            </a:r>
            <a:endParaRPr/>
          </a:p>
        </p:txBody>
      </p:sp>
      <p:pic>
        <p:nvPicPr>
          <p:cNvPr id="299" name="Google Shape;299;p39"/>
          <p:cNvPicPr preferRelativeResize="0"/>
          <p:nvPr/>
        </p:nvPicPr>
        <p:blipFill rotWithShape="1">
          <a:blip r:embed="rId3">
            <a:alphaModFix/>
          </a:blip>
          <a:srcRect b="-8" l="0" r="0" t="10985"/>
          <a:stretch/>
        </p:blipFill>
        <p:spPr>
          <a:xfrm>
            <a:off x="1134975" y="2014775"/>
            <a:ext cx="7137099" cy="30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9"/>
          <p:cNvSpPr txBox="1"/>
          <p:nvPr>
            <p:ph idx="1" type="body"/>
          </p:nvPr>
        </p:nvSpPr>
        <p:spPr>
          <a:xfrm>
            <a:off x="3488700" y="4332700"/>
            <a:ext cx="5322600" cy="4242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500"/>
              <a:t>Example Illustration from Chiefs for Change </a:t>
            </a:r>
            <a:br>
              <a:rPr i="1" lang="en" sz="1500"/>
            </a:br>
            <a:r>
              <a:rPr i="1" lang="en" sz="1500"/>
              <a:t>DILO Activity </a:t>
            </a:r>
            <a:r>
              <a:rPr i="1" lang="en" sz="1500" u="sng">
                <a:solidFill>
                  <a:schemeClr val="hlink"/>
                </a:solidFill>
                <a:hlinkClick r:id="rId4"/>
              </a:rPr>
              <a:t>Guidebook</a:t>
            </a:r>
            <a:r>
              <a:rPr i="1" lang="en" sz="1500"/>
              <a:t>, 2021</a:t>
            </a:r>
            <a:endParaRPr i="1"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0" y="1563150"/>
            <a:ext cx="3462300" cy="3580200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5"/>
          <p:cNvSpPr txBox="1"/>
          <p:nvPr>
            <p:ph type="title"/>
          </p:nvPr>
        </p:nvSpPr>
        <p:spPr>
          <a:xfrm>
            <a:off x="381000" y="825249"/>
            <a:ext cx="8229600" cy="8193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and Introductions</a:t>
            </a:r>
            <a:endParaRPr/>
          </a:p>
        </p:txBody>
      </p:sp>
      <p:pic>
        <p:nvPicPr>
          <p:cNvPr id="126" name="Google Shape;126;p25"/>
          <p:cNvPicPr preferRelativeResize="0"/>
          <p:nvPr/>
        </p:nvPicPr>
        <p:blipFill rotWithShape="1">
          <a:blip r:embed="rId3">
            <a:alphaModFix/>
          </a:blip>
          <a:srcRect b="0" l="11105" r="14908" t="7458"/>
          <a:stretch/>
        </p:blipFill>
        <p:spPr>
          <a:xfrm>
            <a:off x="2000125" y="2405875"/>
            <a:ext cx="1164200" cy="106751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5"/>
          <p:cNvSpPr txBox="1"/>
          <p:nvPr/>
        </p:nvSpPr>
        <p:spPr>
          <a:xfrm>
            <a:off x="350900" y="2629900"/>
            <a:ext cx="13830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500" u="none" cap="none" strike="noStrike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IAN BROWN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25"/>
          <p:cNvPicPr preferRelativeResize="0"/>
          <p:nvPr/>
        </p:nvPicPr>
        <p:blipFill rotWithShape="1">
          <a:blip r:embed="rId4">
            <a:alphaModFix/>
          </a:blip>
          <a:srcRect b="0" l="0" r="16198" t="0"/>
          <a:stretch/>
        </p:blipFill>
        <p:spPr>
          <a:xfrm>
            <a:off x="460300" y="1644550"/>
            <a:ext cx="1164200" cy="10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5"/>
          <p:cNvSpPr txBox="1"/>
          <p:nvPr/>
        </p:nvSpPr>
        <p:spPr>
          <a:xfrm>
            <a:off x="3871700" y="1595525"/>
            <a:ext cx="4858500" cy="3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WOULD  YOU RATHER…?</a:t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4183925" y="4540500"/>
            <a:ext cx="15063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GOOD SINGER</a:t>
            </a:r>
            <a:endParaRPr b="1" i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6774725" y="4540500"/>
            <a:ext cx="17688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GOOD DANCER</a:t>
            </a:r>
            <a:endParaRPr b="1" i="1"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 txBox="1"/>
          <p:nvPr/>
        </p:nvSpPr>
        <p:spPr>
          <a:xfrm>
            <a:off x="5733175" y="3325300"/>
            <a:ext cx="928200" cy="6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1757975" y="3473408"/>
            <a:ext cx="16485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15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JENNI GREENE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1188" y="2768100"/>
            <a:ext cx="1768800" cy="17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4250" y="2495550"/>
            <a:ext cx="2093676" cy="209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-60150" y="4564950"/>
            <a:ext cx="25479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15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ELAINE FARBER BUDISH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8700" y="3565288"/>
            <a:ext cx="1330200" cy="9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81000" y="825249"/>
            <a:ext cx="8229600" cy="8193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Land, Labor, &amp; Liberation Acknowledgement</a:t>
            </a:r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850" y="2331475"/>
            <a:ext cx="2953304" cy="18859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26"/>
          <p:cNvSpPr txBox="1"/>
          <p:nvPr/>
        </p:nvSpPr>
        <p:spPr>
          <a:xfrm>
            <a:off x="3552825" y="2301242"/>
            <a:ext cx="5238600" cy="1943100"/>
          </a:xfrm>
          <a:prstGeom prst="rect">
            <a:avLst/>
          </a:prstGeom>
          <a:solidFill>
            <a:schemeClr val="dk2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legacy of colonialism and slavery persists today as we continue to dismantle oppressive systems. We encourage you to research &amp; acknowledge past harm, and support your current, local BIPOC communities in actionable ways.</a:t>
            </a:r>
            <a:endParaRPr b="1"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81000" y="825249"/>
            <a:ext cx="8229600" cy="8193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 Agreements</a:t>
            </a:r>
            <a:endParaRPr/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2650" y="1531750"/>
            <a:ext cx="6992499" cy="35582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556575" y="1485850"/>
            <a:ext cx="2206200" cy="3475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endParaRPr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ADEI Learning Sessions &amp; CoP</a:t>
            </a:r>
            <a:endParaRPr sz="3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8"/>
          <p:cNvSpPr txBox="1"/>
          <p:nvPr>
            <p:ph type="title"/>
          </p:nvPr>
        </p:nvSpPr>
        <p:spPr>
          <a:xfrm>
            <a:off x="457200" y="749046"/>
            <a:ext cx="8229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Looking Back to Move Forward</a:t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368" y="1613291"/>
            <a:ext cx="991200" cy="96704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8" name="Google Shape;158;p28"/>
          <p:cNvPicPr preferRelativeResize="0"/>
          <p:nvPr/>
        </p:nvPicPr>
        <p:blipFill rotWithShape="1">
          <a:blip r:embed="rId4">
            <a:alphaModFix/>
          </a:blip>
          <a:srcRect b="0" l="0" r="5320" t="0"/>
          <a:stretch/>
        </p:blipFill>
        <p:spPr>
          <a:xfrm>
            <a:off x="2892350" y="1485850"/>
            <a:ext cx="5876750" cy="34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/>
          <p:nvPr/>
        </p:nvSpPr>
        <p:spPr>
          <a:xfrm rot="-1040">
            <a:off x="3161170" y="2572602"/>
            <a:ext cx="991200" cy="9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ROSE =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Win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8"/>
          <p:cNvSpPr txBox="1"/>
          <p:nvPr/>
        </p:nvSpPr>
        <p:spPr>
          <a:xfrm rot="-803190">
            <a:off x="6848231" y="2056751"/>
            <a:ext cx="1328186" cy="9668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D82"/>
                </a:solidFill>
                <a:latin typeface="Calibri"/>
                <a:ea typeface="Calibri"/>
                <a:cs typeface="Calibri"/>
                <a:sym typeface="Calibri"/>
              </a:rPr>
              <a:t>BUD </a:t>
            </a:r>
            <a:r>
              <a:rPr lang="en" sz="1800">
                <a:solidFill>
                  <a:srgbClr val="005D8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800">
              <a:solidFill>
                <a:srgbClr val="005D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D82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" sz="1600">
                <a:solidFill>
                  <a:srgbClr val="005D82"/>
                </a:solidFill>
                <a:latin typeface="Calibri"/>
                <a:ea typeface="Calibri"/>
                <a:cs typeface="Calibri"/>
                <a:sym typeface="Calibri"/>
              </a:rPr>
              <a:t>Opportunity</a:t>
            </a:r>
            <a:endParaRPr sz="1600">
              <a:solidFill>
                <a:srgbClr val="005D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 rot="-646">
            <a:off x="7248825" y="4114977"/>
            <a:ext cx="15954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THORN</a:t>
            </a: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457200" y="749046"/>
            <a:ext cx="8229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Community Connections</a:t>
            </a:r>
            <a:r>
              <a:rPr lang="en"/>
              <a:t> </a:t>
            </a:r>
            <a:endParaRPr/>
          </a:p>
        </p:txBody>
      </p:sp>
      <p:sp>
        <p:nvSpPr>
          <p:cNvPr id="167" name="Google Shape;167;p29"/>
          <p:cNvSpPr/>
          <p:nvPr/>
        </p:nvSpPr>
        <p:spPr>
          <a:xfrm>
            <a:off x="5038825" y="1638250"/>
            <a:ext cx="3648000" cy="2956500"/>
          </a:xfrm>
          <a:prstGeom prst="wedgeRoundRectCallout">
            <a:avLst>
              <a:gd fmla="val -34375" name="adj1"/>
              <a:gd fmla="val 59427" name="adj2"/>
              <a:gd fmla="val 0" name="adj3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does </a:t>
            </a:r>
            <a:b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3000">
                <a:solidFill>
                  <a:srgbClr val="CFE2F3"/>
                </a:solidFill>
                <a:latin typeface="Calibri"/>
                <a:ea typeface="Calibri"/>
                <a:cs typeface="Calibri"/>
                <a:sym typeface="Calibri"/>
              </a:rPr>
              <a:t>Student Leadership in Adult Education</a:t>
            </a:r>
            <a:endParaRPr b="1" sz="3000">
              <a:solidFill>
                <a:srgbClr val="CFE2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mean to you?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you hoping to </a:t>
            </a:r>
            <a:b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out of this CoP?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19233" l="14384" r="13693" t="20569"/>
          <a:stretch/>
        </p:blipFill>
        <p:spPr>
          <a:xfrm>
            <a:off x="851025" y="1623600"/>
            <a:ext cx="3797174" cy="311500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0"/>
          <p:cNvGrpSpPr/>
          <p:nvPr/>
        </p:nvGrpSpPr>
        <p:grpSpPr>
          <a:xfrm>
            <a:off x="0" y="2444000"/>
            <a:ext cx="3123237" cy="1289700"/>
            <a:chOff x="152400" y="1986800"/>
            <a:chExt cx="3123237" cy="1289700"/>
          </a:xfrm>
        </p:grpSpPr>
        <p:sp>
          <p:nvSpPr>
            <p:cNvPr id="174" name="Google Shape;174;p30"/>
            <p:cNvSpPr txBox="1"/>
            <p:nvPr/>
          </p:nvSpPr>
          <p:spPr>
            <a:xfrm>
              <a:off x="152400" y="1986800"/>
              <a:ext cx="2355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Session #3: </a:t>
              </a:r>
              <a:r>
                <a:rPr i="1" lang="en" sz="150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April 9</a:t>
              </a:r>
              <a:br>
                <a:rPr b="1" lang="en" sz="160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1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Plan a Process for </a:t>
              </a:r>
              <a:r>
                <a:rPr b="1" lang="en" sz="16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Transformation </a:t>
              </a:r>
              <a:r>
                <a:rPr lang="en" sz="16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as a </a:t>
              </a:r>
              <a:r>
                <a:rPr b="1" lang="en" sz="16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Team </a:t>
              </a:r>
              <a:r>
                <a:rPr lang="en" sz="1600">
                  <a:solidFill>
                    <a:schemeClr val="accent3"/>
                  </a:solidFill>
                  <a:latin typeface="Calibri"/>
                  <a:ea typeface="Calibri"/>
                  <a:cs typeface="Calibri"/>
                  <a:sym typeface="Calibri"/>
                </a:rPr>
                <a:t>accountable to shared values and goals</a:t>
              </a:r>
              <a:endParaRPr b="1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5" name="Google Shape;175;p30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249C9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76" name="Google Shape;176;p30"/>
          <p:cNvGrpSpPr/>
          <p:nvPr/>
        </p:nvGrpSpPr>
        <p:grpSpPr>
          <a:xfrm>
            <a:off x="5057437" y="1517550"/>
            <a:ext cx="3699763" cy="1289700"/>
            <a:chOff x="5209838" y="1060350"/>
            <a:chExt cx="3699763" cy="1289700"/>
          </a:xfrm>
        </p:grpSpPr>
        <p:sp>
          <p:nvSpPr>
            <p:cNvPr id="177" name="Google Shape;177;p30"/>
            <p:cNvSpPr txBox="1"/>
            <p:nvPr/>
          </p:nvSpPr>
          <p:spPr>
            <a:xfrm>
              <a:off x="6696501" y="1060350"/>
              <a:ext cx="22131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Session #1: </a:t>
              </a:r>
              <a:r>
                <a:rPr i="1" lang="en" sz="150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February 6</a:t>
              </a:r>
              <a:br>
                <a:rPr b="1" lang="en" sz="110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br>
                <a:rPr b="1" lang="en" sz="110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" sz="16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Raise </a:t>
              </a:r>
              <a:r>
                <a:rPr b="1" lang="en" sz="16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Awa</a:t>
              </a:r>
              <a:r>
                <a:rPr b="1" lang="en" sz="16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reness </a:t>
              </a:r>
              <a:r>
                <a:rPr lang="en" sz="16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and Explore Opportunities for </a:t>
              </a:r>
              <a:r>
                <a:rPr b="1" lang="en" sz="160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Action</a:t>
              </a:r>
              <a:endParaRPr b="1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8" name="Google Shape;178;p30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179" name="Google Shape;179;p30"/>
          <p:cNvSpPr txBox="1"/>
          <p:nvPr/>
        </p:nvSpPr>
        <p:spPr>
          <a:xfrm>
            <a:off x="6633200" y="3477650"/>
            <a:ext cx="2355000" cy="12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Session #2: </a:t>
            </a:r>
            <a:r>
              <a:rPr i="1" lang="en" sz="1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March 12</a:t>
            </a:r>
            <a:br>
              <a:rPr b="1" lang="en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" sz="11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600">
                <a:solidFill>
                  <a:srgbClr val="68AA3D"/>
                </a:solidFill>
                <a:latin typeface="Calibri"/>
                <a:ea typeface="Calibri"/>
                <a:cs typeface="Calibri"/>
                <a:sym typeface="Calibri"/>
              </a:rPr>
              <a:t>Explore </a:t>
            </a:r>
            <a:r>
              <a:rPr b="1" lang="en" sz="1600">
                <a:solidFill>
                  <a:srgbClr val="68AA3D"/>
                </a:solidFill>
                <a:latin typeface="Calibri"/>
                <a:ea typeface="Calibri"/>
                <a:cs typeface="Calibri"/>
                <a:sym typeface="Calibri"/>
              </a:rPr>
              <a:t>Changes </a:t>
            </a:r>
            <a:r>
              <a:rPr lang="en" sz="1600">
                <a:solidFill>
                  <a:srgbClr val="68AA3D"/>
                </a:solidFill>
                <a:latin typeface="Calibri"/>
                <a:ea typeface="Calibri"/>
                <a:cs typeface="Calibri"/>
                <a:sym typeface="Calibri"/>
              </a:rPr>
              <a:t>in Mindsets and Practices</a:t>
            </a:r>
            <a:r>
              <a:rPr b="1" lang="en" sz="1600">
                <a:solidFill>
                  <a:srgbClr val="68AA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rgbClr val="68AA3D"/>
                </a:solidFill>
                <a:latin typeface="Calibri"/>
                <a:ea typeface="Calibri"/>
                <a:cs typeface="Calibri"/>
                <a:sym typeface="Calibri"/>
              </a:rPr>
              <a:t>Needed by </a:t>
            </a:r>
            <a:r>
              <a:rPr b="1" lang="en" sz="1600">
                <a:solidFill>
                  <a:srgbClr val="68AA3D"/>
                </a:solidFill>
                <a:latin typeface="Calibri"/>
                <a:ea typeface="Calibri"/>
                <a:cs typeface="Calibri"/>
                <a:sym typeface="Calibri"/>
              </a:rPr>
              <a:t>Crucial </a:t>
            </a:r>
            <a:r>
              <a:rPr lang="en" sz="1600">
                <a:solidFill>
                  <a:srgbClr val="68AA3D"/>
                </a:solidFill>
                <a:latin typeface="Calibri"/>
                <a:ea typeface="Calibri"/>
                <a:cs typeface="Calibri"/>
                <a:sym typeface="Calibri"/>
              </a:rPr>
              <a:t>Stakeholders</a:t>
            </a:r>
            <a:endParaRPr sz="1600">
              <a:solidFill>
                <a:srgbClr val="68A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30"/>
          <p:cNvCxnSpPr/>
          <p:nvPr/>
        </p:nvCxnSpPr>
        <p:spPr>
          <a:xfrm>
            <a:off x="5057438" y="4105500"/>
            <a:ext cx="1286700" cy="0"/>
          </a:xfrm>
          <a:prstGeom prst="straightConnector1">
            <a:avLst/>
          </a:prstGeom>
          <a:noFill/>
          <a:ln cap="flat" cmpd="sng" w="9525">
            <a:solidFill>
              <a:srgbClr val="1D7E74"/>
            </a:solidFill>
            <a:prstDash val="solid"/>
            <a:round/>
            <a:headEnd len="sm" w="sm" type="none"/>
            <a:tailEnd len="med" w="med" type="oval"/>
          </a:ln>
        </p:spPr>
      </p:cxnSp>
      <p:grpSp>
        <p:nvGrpSpPr>
          <p:cNvPr id="181" name="Google Shape;181;p30"/>
          <p:cNvGrpSpPr/>
          <p:nvPr/>
        </p:nvGrpSpPr>
        <p:grpSpPr>
          <a:xfrm>
            <a:off x="2509813" y="1185663"/>
            <a:ext cx="3814835" cy="3790597"/>
            <a:chOff x="2662213" y="676344"/>
            <a:chExt cx="3814835" cy="3790597"/>
          </a:xfrm>
        </p:grpSpPr>
        <p:sp>
          <p:nvSpPr>
            <p:cNvPr id="182" name="Google Shape;182;p30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0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0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85" name="Google Shape;185;p30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186" name="Google Shape;186;p30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49C90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49C9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" name="Google Shape;188;p30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189" name="Google Shape;189;p30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1" name="Google Shape;191;p30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192" name="Google Shape;192;p30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94" name="Google Shape;194;p30"/>
            <p:cNvSpPr txBox="1"/>
            <p:nvPr/>
          </p:nvSpPr>
          <p:spPr>
            <a:xfrm>
              <a:off x="4334550" y="11791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1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30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0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b="1" sz="1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" name="Google Shape;197;p30"/>
          <p:cNvSpPr txBox="1"/>
          <p:nvPr/>
        </p:nvSpPr>
        <p:spPr>
          <a:xfrm>
            <a:off x="3668125" y="2485500"/>
            <a:ext cx="1541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br>
              <a:rPr b="1" lang="en" sz="21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1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 - C - T Framework</a:t>
            </a:r>
            <a:endParaRPr b="1" sz="17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 txBox="1"/>
          <p:nvPr>
            <p:ph type="title"/>
          </p:nvPr>
        </p:nvSpPr>
        <p:spPr>
          <a:xfrm>
            <a:off x="457200" y="825246"/>
            <a:ext cx="8229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In this CoP, we will…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166750" y="1053850"/>
            <a:ext cx="86586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</a:rPr>
              <a:t>What skills does </a:t>
            </a:r>
            <a:r>
              <a:rPr b="1" i="1" lang="en" sz="3600">
                <a:solidFill>
                  <a:schemeClr val="accent1"/>
                </a:solidFill>
              </a:rPr>
              <a:t>student leadership</a:t>
            </a:r>
            <a:r>
              <a:rPr i="1" lang="en" sz="3600">
                <a:solidFill>
                  <a:schemeClr val="accent1"/>
                </a:solidFill>
              </a:rPr>
              <a:t> </a:t>
            </a:r>
            <a:r>
              <a:rPr lang="en" sz="3600">
                <a:solidFill>
                  <a:schemeClr val="accent1"/>
                </a:solidFill>
              </a:rPr>
              <a:t>develop</a:t>
            </a:r>
            <a:r>
              <a:rPr lang="en" sz="3600">
                <a:solidFill>
                  <a:schemeClr val="accent1"/>
                </a:solidFill>
              </a:rPr>
              <a:t>? </a:t>
            </a:r>
            <a:endParaRPr sz="3600"/>
          </a:p>
        </p:txBody>
      </p:sp>
      <p:sp>
        <p:nvSpPr>
          <p:cNvPr id="204" name="Google Shape;204;p31"/>
          <p:cNvSpPr/>
          <p:nvPr/>
        </p:nvSpPr>
        <p:spPr>
          <a:xfrm>
            <a:off x="392850" y="1737625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Interpersonal </a:t>
            </a: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Communication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392850" y="2391069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Adaptability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392850" y="3044513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Teamwork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392850" y="3697956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Organization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8" name="Google Shape;208;p31"/>
          <p:cNvSpPr/>
          <p:nvPr/>
        </p:nvSpPr>
        <p:spPr>
          <a:xfrm>
            <a:off x="392850" y="4351400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Time Management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09" name="Google Shape;209;p31"/>
          <p:cNvSpPr/>
          <p:nvPr/>
        </p:nvSpPr>
        <p:spPr>
          <a:xfrm>
            <a:off x="2459897" y="1737625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Written </a:t>
            </a: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Communication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0" name="Google Shape;210;p31"/>
          <p:cNvSpPr/>
          <p:nvPr/>
        </p:nvSpPr>
        <p:spPr>
          <a:xfrm>
            <a:off x="2459897" y="2391069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Decision Making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2459897" y="3044513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Creativity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2" name="Google Shape;212;p31"/>
          <p:cNvSpPr/>
          <p:nvPr/>
        </p:nvSpPr>
        <p:spPr>
          <a:xfrm>
            <a:off x="2459897" y="3697956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Appreciation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2459897" y="4351400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Project </a:t>
            </a: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Management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4" name="Google Shape;214;p31"/>
          <p:cNvSpPr/>
          <p:nvPr/>
        </p:nvSpPr>
        <p:spPr>
          <a:xfrm>
            <a:off x="4526944" y="1737625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Oral </a:t>
            </a: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Communication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5" name="Google Shape;215;p31"/>
          <p:cNvSpPr/>
          <p:nvPr/>
        </p:nvSpPr>
        <p:spPr>
          <a:xfrm>
            <a:off x="4526944" y="2391069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Critical Thinking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6" name="Google Shape;216;p31"/>
          <p:cNvSpPr/>
          <p:nvPr/>
        </p:nvSpPr>
        <p:spPr>
          <a:xfrm>
            <a:off x="4526944" y="3044513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Problem Solving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4526944" y="3697956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Presentation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8" name="Google Shape;218;p31"/>
          <p:cNvSpPr/>
          <p:nvPr/>
        </p:nvSpPr>
        <p:spPr>
          <a:xfrm>
            <a:off x="4526944" y="4351400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Emotional Management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19" name="Google Shape;219;p31"/>
          <p:cNvSpPr/>
          <p:nvPr/>
        </p:nvSpPr>
        <p:spPr>
          <a:xfrm>
            <a:off x="6660544" y="1737625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ADEI </a:t>
            </a: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Communication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0" name="Google Shape;220;p31"/>
          <p:cNvSpPr/>
          <p:nvPr/>
        </p:nvSpPr>
        <p:spPr>
          <a:xfrm>
            <a:off x="6660544" y="2391069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Connection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6660544" y="3044513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Curiosity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6660544" y="3697956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Compassion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6660544" y="4351400"/>
            <a:ext cx="1897200" cy="513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rPr>
              <a:t>Courage</a:t>
            </a:r>
            <a:endParaRPr sz="1600">
              <a:solidFill>
                <a:schemeClr val="lt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24" name="Google Shape;224;p31"/>
          <p:cNvSpPr/>
          <p:nvPr/>
        </p:nvSpPr>
        <p:spPr>
          <a:xfrm>
            <a:off x="6538150" y="1582175"/>
            <a:ext cx="2142000" cy="343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166750" y="901450"/>
            <a:ext cx="8520300" cy="660600"/>
          </a:xfrm>
          <a:prstGeom prst="rect">
            <a:avLst/>
          </a:prstGeom>
        </p:spPr>
        <p:txBody>
          <a:bodyPr anchorCtr="1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Impact of</a:t>
            </a:r>
            <a:r>
              <a:rPr lang="en">
                <a:solidFill>
                  <a:schemeClr val="accent1"/>
                </a:solidFill>
              </a:rPr>
              <a:t> Student Leadership </a:t>
            </a:r>
            <a:endParaRPr/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3">
            <a:alphaModFix/>
          </a:blip>
          <a:srcRect b="0" l="0" r="61662" t="15074"/>
          <a:stretch/>
        </p:blipFill>
        <p:spPr>
          <a:xfrm>
            <a:off x="5520769" y="2310115"/>
            <a:ext cx="3318679" cy="264513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1" name="Google Shape;231;p32"/>
          <p:cNvSpPr txBox="1"/>
          <p:nvPr/>
        </p:nvSpPr>
        <p:spPr>
          <a:xfrm>
            <a:off x="5520800" y="1714450"/>
            <a:ext cx="3318600" cy="46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Table of Highest Impact Benefits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215400" y="1642650"/>
            <a:ext cx="5002500" cy="3086100"/>
          </a:xfrm>
          <a:prstGeom prst="wedgeRoundRectCallout">
            <a:avLst>
              <a:gd fmla="val -8027" name="adj1"/>
              <a:gd fmla="val 58699" name="adj2"/>
              <a:gd fmla="val 0" name="adj3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00">
                <a:solidFill>
                  <a:srgbClr val="005D82"/>
                </a:solidFill>
                <a:latin typeface="Calibri"/>
                <a:ea typeface="Calibri"/>
                <a:cs typeface="Calibri"/>
                <a:sym typeface="Calibri"/>
              </a:rPr>
              <a:t>“Making friends, having fun, developing myself, helping others and contributing values to my community.” </a:t>
            </a:r>
            <a:br>
              <a:rPr b="1" lang="en" sz="2900">
                <a:solidFill>
                  <a:srgbClr val="005D8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" sz="2900">
                <a:solidFill>
                  <a:srgbClr val="005D8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en" sz="1600" u="sng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COABE Article:</a:t>
            </a:r>
            <a:r>
              <a:rPr i="1"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 “I didn’t just want a degree”: Students’ perceptions about benefits from participation in student leadership programmes, </a:t>
            </a:r>
            <a:r>
              <a:rPr lang="en" sz="16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January 2019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SS CoP Template">
  <a:themeElements>
    <a:clrScheme name="_UPD Brights">
      <a:dk1>
        <a:srgbClr val="000000"/>
      </a:dk1>
      <a:lt1>
        <a:srgbClr val="FFFFFF"/>
      </a:lt1>
      <a:dk2>
        <a:srgbClr val="1F6D89"/>
      </a:dk2>
      <a:lt2>
        <a:srgbClr val="FFFFFF"/>
      </a:lt2>
      <a:accent1>
        <a:srgbClr val="91CA6B"/>
      </a:accent1>
      <a:accent2>
        <a:srgbClr val="93999E"/>
      </a:accent2>
      <a:accent3>
        <a:srgbClr val="3EA8B8"/>
      </a:accent3>
      <a:accent4>
        <a:srgbClr val="A44C6E"/>
      </a:accent4>
      <a:accent5>
        <a:srgbClr val="E57357"/>
      </a:accent5>
      <a:accent6>
        <a:srgbClr val="D7B95F"/>
      </a:accent6>
      <a:hlink>
        <a:srgbClr val="91CA6B"/>
      </a:hlink>
      <a:folHlink>
        <a:srgbClr val="1F6D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